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6"/>
  </p:notes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64" r:id="rId10"/>
    <p:sldId id="279" r:id="rId11"/>
    <p:sldId id="280" r:id="rId12"/>
    <p:sldId id="281" r:id="rId13"/>
    <p:sldId id="282" r:id="rId14"/>
    <p:sldId id="283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26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2499163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1" y="4415790"/>
            <a:ext cx="5486399" cy="41833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056221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1" y="4415790"/>
            <a:ext cx="5486399" cy="41833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66931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1" y="4415790"/>
            <a:ext cx="5486399" cy="41833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088945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1" y="4415790"/>
            <a:ext cx="5486399" cy="41833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9405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1" y="4415790"/>
            <a:ext cx="5486399" cy="41833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99633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1" y="4415790"/>
            <a:ext cx="5486399" cy="41833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74985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1" y="4415790"/>
            <a:ext cx="5486399" cy="41833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6051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1" y="4415790"/>
            <a:ext cx="5486399" cy="41833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1268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1" y="4415790"/>
            <a:ext cx="5486399" cy="41833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73659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1" y="4415790"/>
            <a:ext cx="5486399" cy="41833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85106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0484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1" y="4415790"/>
            <a:ext cx="5486399" cy="41833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68991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4497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2058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5630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04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5258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66054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4308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3715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4802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3712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24395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95281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Training for School Personnel in Administration of </a:t>
            </a:r>
            <a:br>
              <a:rPr lang="en-US" sz="3200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Seizure Rescue Medication: </a:t>
            </a:r>
            <a:r>
              <a:rPr lang="en-US" sz="3200" b="1" cap="none" dirty="0" smtClean="0">
                <a:latin typeface="Calibri"/>
                <a:ea typeface="Calibri"/>
                <a:cs typeface="Calibri"/>
                <a:sym typeface="Calibri"/>
              </a:rPr>
              <a:t>Bucc</a:t>
            </a:r>
            <a:r>
              <a:rPr lang="en-US" sz="3200" b="1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al </a:t>
            </a:r>
            <a:r>
              <a:rPr lang="en-US" sz="3200" b="1" cap="none" dirty="0" smtClean="0">
                <a:latin typeface="Calibri"/>
                <a:ea typeface="Calibri"/>
                <a:cs typeface="Calibri"/>
                <a:sym typeface="Calibri"/>
              </a:rPr>
              <a:t>Administration</a:t>
            </a:r>
            <a:endParaRPr lang="en-US" sz="3200" b="1" i="0" u="none" strike="noStrike" cap="none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indent="0" algn="l">
              <a:lnSpc>
                <a:spcPct val="120000"/>
              </a:lnSpc>
              <a:buNone/>
            </a:pPr>
            <a:r>
              <a:rPr lang="en-US" sz="2000" dirty="0">
                <a:solidFill>
                  <a:schemeClr val="bg1"/>
                </a:solidFill>
              </a:rPr>
              <a:t>Developed in accordance to Utah Code 53A-11-603.5 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by the Utah Seizure Rescue Medication Task Force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A collaborative effort between:</a:t>
            </a:r>
          </a:p>
          <a:p>
            <a:pPr marL="0" indent="0" algn="l">
              <a:lnSpc>
                <a:spcPct val="110000"/>
              </a:lnSpc>
              <a:buNone/>
            </a:pPr>
            <a:r>
              <a:rPr lang="en-US" sz="2000" dirty="0">
                <a:solidFill>
                  <a:schemeClr val="bg1"/>
                </a:solidFill>
              </a:rPr>
              <a:t>Utah State Department of Health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Utah State Board of Education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PCH Neurology Department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and other stakeholders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391807" y="2291361"/>
            <a:ext cx="6010215" cy="4231816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dirty="0"/>
              <a:t>Developed in accordance to </a:t>
            </a:r>
            <a:r>
              <a:rPr lang="en-US" dirty="0" smtClean="0"/>
              <a:t>UCA 53A-11-603.5</a:t>
            </a:r>
            <a:endParaRPr lang="en-US" dirty="0"/>
          </a:p>
          <a:p>
            <a:pPr marL="0" indent="0" algn="r">
              <a:buNone/>
            </a:pPr>
            <a:r>
              <a:rPr lang="en-US" dirty="0"/>
              <a:t>by the Utah Seizure Rescue Medication Task Force</a:t>
            </a:r>
          </a:p>
          <a:p>
            <a:pPr marL="0" indent="0" algn="r">
              <a:buNone/>
            </a:pPr>
            <a:r>
              <a:rPr lang="en-US" dirty="0"/>
              <a:t>A collaborative effort between:</a:t>
            </a:r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b="1" dirty="0"/>
              <a:t>Utah State Department of Health</a:t>
            </a:r>
          </a:p>
          <a:p>
            <a:pPr marL="0" indent="0" algn="r">
              <a:buNone/>
            </a:pPr>
            <a:r>
              <a:rPr lang="en-US" b="1" dirty="0"/>
              <a:t>Utah State Board of Education</a:t>
            </a:r>
          </a:p>
          <a:p>
            <a:pPr marL="0" indent="0" algn="r">
              <a:buNone/>
            </a:pPr>
            <a:r>
              <a:rPr lang="en-US" b="1" dirty="0"/>
              <a:t>PCH Neurology Department</a:t>
            </a:r>
          </a:p>
          <a:p>
            <a:pPr marL="0" indent="0" algn="r">
              <a:buNone/>
            </a:pPr>
            <a:r>
              <a:rPr lang="en-US" dirty="0" smtClean="0"/>
              <a:t>And other stakeholders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93" y="5084735"/>
            <a:ext cx="1324255" cy="13242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98" y="2960524"/>
            <a:ext cx="3691486" cy="161419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841" y="5001438"/>
            <a:ext cx="3612193" cy="158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96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Calibri" panose="020F0502020204030204" pitchFamily="34" charset="0"/>
              </a:rPr>
              <a:t>A</a:t>
            </a:r>
            <a:r>
              <a:rPr lang="en-US" sz="3200" cap="none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dministration </a:t>
            </a:r>
            <a:r>
              <a:rPr lang="en-US" sz="3200" cap="none" dirty="0" smtClean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of </a:t>
            </a:r>
            <a:r>
              <a:rPr lang="en-US" sz="3200" b="1" cap="none" dirty="0" smtClean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Buccal </a:t>
            </a:r>
            <a:r>
              <a:rPr lang="en-US" sz="3200" cap="none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Tablet </a:t>
            </a:r>
            <a:r>
              <a:rPr lang="en-US" sz="3200" b="1" cap="none" dirty="0" smtClean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Medication </a:t>
            </a:r>
            <a:r>
              <a:rPr lang="en-US" sz="3200" cap="none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(continued)</a:t>
            </a:r>
            <a:endParaRPr lang="en-US" sz="32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992" y="2717524"/>
            <a:ext cx="6458237" cy="3678303"/>
          </a:xfrm>
        </p:spPr>
        <p:txBody>
          <a:bodyPr>
            <a:normAutofit lnSpcReduction="10000"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Calibri" panose="020F0502020204030204" pitchFamily="34" charset="0"/>
              </a:rPr>
              <a:t>4. </a:t>
            </a:r>
            <a:r>
              <a:rPr lang="en-US" sz="28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Dry area between the cheek and gums using a tissue</a:t>
            </a:r>
            <a:endParaRPr lang="en-US" sz="28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800" dirty="0">
                <a:latin typeface="Calibri" panose="020F0502020204030204" pitchFamily="34" charset="0"/>
              </a:rPr>
              <a:t>5. </a:t>
            </a:r>
            <a:r>
              <a:rPr lang="en-US" sz="28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Place the tablet in the </a:t>
            </a:r>
            <a:r>
              <a:rPr lang="en-US" sz="2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m</a:t>
            </a:r>
            <a:r>
              <a:rPr lang="en-US" sz="28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outh between the cheek and gum</a:t>
            </a:r>
            <a:endParaRPr lang="en-US" sz="28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800" dirty="0">
                <a:latin typeface="Calibri" panose="020F0502020204030204" pitchFamily="34" charset="0"/>
              </a:rPr>
              <a:t>6. </a:t>
            </a:r>
            <a:r>
              <a:rPr lang="en-US" sz="28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Gently rub (for about 30 seconds) the outside of the cheek over the area where tablet was placed</a:t>
            </a:r>
            <a:endParaRPr lang="en-US" sz="28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800" dirty="0">
                <a:latin typeface="Calibri" panose="020F0502020204030204" pitchFamily="34" charset="0"/>
              </a:rPr>
              <a:t>7. </a:t>
            </a:r>
            <a:r>
              <a:rPr lang="en-US" sz="28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Keep the student in the recovery position</a:t>
            </a:r>
            <a:endParaRPr lang="en-US" sz="28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endParaRPr lang="en-US" dirty="0"/>
          </a:p>
        </p:txBody>
      </p:sp>
      <p:pic>
        <p:nvPicPr>
          <p:cNvPr id="3074" name="Picture 2" descr="Image result for buccal medication administ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7688" y="1881945"/>
            <a:ext cx="3017577" cy="2278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9015500" y="3681500"/>
            <a:ext cx="2697477" cy="3655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626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512640" y="716280"/>
            <a:ext cx="10917360" cy="1013732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9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9" b="1" i="1" u="none" strike="noStrike" cap="none" dirty="0">
                <a:latin typeface="Calibri"/>
                <a:ea typeface="Calibri"/>
                <a:cs typeface="Calibri"/>
                <a:sym typeface="Calibri"/>
              </a:rPr>
              <a:t>After administration of </a:t>
            </a:r>
            <a:r>
              <a:rPr lang="en-US" sz="3959" b="1" i="1" u="sng" strike="noStrike" cap="none" dirty="0">
                <a:latin typeface="Calibri"/>
                <a:ea typeface="Calibri"/>
                <a:cs typeface="Calibri"/>
                <a:sym typeface="Calibri"/>
              </a:rPr>
              <a:t>any</a:t>
            </a:r>
            <a:r>
              <a:rPr lang="en-US" sz="3959" b="1" i="1" u="none" strike="noStrike" cap="none" dirty="0">
                <a:latin typeface="Calibri"/>
                <a:ea typeface="Calibri"/>
                <a:cs typeface="Calibri"/>
                <a:sym typeface="Calibri"/>
              </a:rPr>
              <a:t> seizure rescue medication and while waiting for EMS:</a:t>
            </a:r>
            <a:r>
              <a:rPr lang="en-US" sz="3959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0" i="0" u="none" strike="noStrike" cap="none" dirty="0">
                <a:latin typeface="Calibri"/>
                <a:ea typeface="Calibri"/>
                <a:cs typeface="Calibri"/>
                <a:sym typeface="Calibri"/>
              </a:rPr>
            </a:br>
            <a:endParaRPr lang="en-US" sz="3959" b="0" i="0" u="none" strike="noStrike" cap="none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Shape 158"/>
          <p:cNvSpPr txBox="1">
            <a:spLocks noGrp="1"/>
          </p:cNvSpPr>
          <p:nvPr>
            <p:ph idx="1"/>
          </p:nvPr>
        </p:nvSpPr>
        <p:spPr>
          <a:xfrm>
            <a:off x="192217" y="2609665"/>
            <a:ext cx="5403600" cy="383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33400" indent="-45720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Follow student</a:t>
            </a:r>
            <a:r>
              <a:rPr lang="en-US" sz="3000" dirty="0"/>
              <a:t>’s healthcare </a:t>
            </a:r>
            <a:r>
              <a:rPr lang="en-US" sz="3000" dirty="0" smtClean="0"/>
              <a:t>p</a:t>
            </a:r>
            <a:r>
              <a:rPr lang="en-US" sz="3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 (IHP).</a:t>
            </a:r>
            <a:endParaRPr lang="en-US" sz="3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33400" indent="-45720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Assure student is laying on their side (recovery position).</a:t>
            </a:r>
          </a:p>
          <a:p>
            <a:pPr marL="533400" indent="-457200">
              <a:spcBef>
                <a:spcPts val="1000"/>
              </a:spcBef>
              <a:spcAft>
                <a:spcPts val="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Monitor student</a:t>
            </a:r>
            <a:r>
              <a:rPr lang="en-US" sz="3000" dirty="0"/>
              <a:t>’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seizure activity.</a:t>
            </a:r>
          </a:p>
          <a:p>
            <a:pPr marL="533400" indent="-457200">
              <a:spcBef>
                <a:spcPts val="1000"/>
              </a:spcBef>
              <a:spcAft>
                <a:spcPts val="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Monitor student</a:t>
            </a:r>
            <a:r>
              <a:rPr lang="en-US" sz="3000" dirty="0"/>
              <a:t>’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breathing.</a:t>
            </a:r>
          </a:p>
        </p:txBody>
      </p:sp>
      <p:pic>
        <p:nvPicPr>
          <p:cNvPr id="159" name="Shape 15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95817" y="2344617"/>
            <a:ext cx="6291382" cy="328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220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581375" y="775501"/>
            <a:ext cx="11094810" cy="1052525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000" b="1" i="1" u="none" strike="noStrike" cap="none" dirty="0">
                <a:latin typeface="Calibri"/>
                <a:ea typeface="Calibri"/>
                <a:cs typeface="Calibri"/>
                <a:sym typeface="Calibri"/>
              </a:rPr>
              <a:t>If Breathing </a:t>
            </a:r>
            <a:r>
              <a:rPr lang="en-US" sz="4000" b="1" i="1" u="sng" strike="noStrike" cap="none" dirty="0">
                <a:latin typeface="Calibri"/>
                <a:ea typeface="Calibri"/>
                <a:cs typeface="Calibri"/>
                <a:sym typeface="Calibri"/>
              </a:rPr>
              <a:t>Doesn’t Resume </a:t>
            </a:r>
            <a:r>
              <a:rPr lang="en-US" sz="4000" b="1" i="1" dirty="0"/>
              <a:t>A</a:t>
            </a:r>
            <a:r>
              <a:rPr lang="en-US" sz="4000" b="1" i="1" u="none" strike="noStrike" cap="none" dirty="0">
                <a:latin typeface="Calibri"/>
                <a:ea typeface="Calibri"/>
                <a:cs typeface="Calibri"/>
                <a:sym typeface="Calibri"/>
              </a:rPr>
              <a:t>fter </a:t>
            </a:r>
            <a:r>
              <a:rPr lang="en-US" sz="4000" b="1" i="1" dirty="0"/>
              <a:t>S</a:t>
            </a:r>
            <a:r>
              <a:rPr lang="en-US" sz="4000" b="1" i="1" u="none" strike="noStrike" cap="none" dirty="0">
                <a:latin typeface="Calibri"/>
                <a:ea typeface="Calibri"/>
                <a:cs typeface="Calibri"/>
                <a:sym typeface="Calibri"/>
              </a:rPr>
              <a:t>eizure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idx="1"/>
          </p:nvPr>
        </p:nvSpPr>
        <p:spPr>
          <a:xfrm>
            <a:off x="581375" y="2468879"/>
            <a:ext cx="6041400" cy="38237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Follow </a:t>
            </a:r>
            <a:r>
              <a:rPr lang="en-US" sz="3600" dirty="0"/>
              <a:t>healthcare</a:t>
            </a:r>
            <a:r>
              <a:rPr lang="en-US" sz="3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600" dirty="0"/>
              <a:t>p</a:t>
            </a:r>
            <a:r>
              <a:rPr lang="en-US" sz="3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 and:</a:t>
            </a:r>
          </a:p>
          <a:p>
            <a:pPr marL="228600" marR="0" lvl="0" indent="-254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 for AED</a:t>
            </a:r>
            <a:r>
              <a:rPr lang="en-US" sz="3600" dirty="0"/>
              <a:t> </a:t>
            </a:r>
            <a:r>
              <a:rPr lang="en-US" sz="3000" dirty="0"/>
              <a:t>(Automatic External Defibrillator).</a:t>
            </a:r>
          </a:p>
          <a:p>
            <a:pPr marL="228600" marR="0" lvl="0" indent="-254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600" dirty="0"/>
              <a:t> </a:t>
            </a:r>
            <a:r>
              <a:rPr lang="en-US" sz="3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 trained staff perform CPR with rescue breaths.</a:t>
            </a:r>
          </a:p>
          <a:p>
            <a:pPr marL="228600" marR="0" lvl="0" indent="-254000" algn="l" rtl="0">
              <a:lnSpc>
                <a:spcPct val="10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Place AED </a:t>
            </a:r>
            <a:r>
              <a:rPr lang="en-US" sz="3600" dirty="0"/>
              <a:t>if and when available.</a:t>
            </a:r>
          </a:p>
        </p:txBody>
      </p:sp>
      <p:pic>
        <p:nvPicPr>
          <p:cNvPr id="166" name="Shape 16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22875" y="2130422"/>
            <a:ext cx="5053310" cy="42469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523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000" b="1" i="1" u="none" strike="noStrike" cap="none" dirty="0">
                <a:latin typeface="Calibri"/>
                <a:ea typeface="Calibri"/>
                <a:cs typeface="Calibri"/>
                <a:sym typeface="Calibri"/>
              </a:rPr>
              <a:t>When EMS arrives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idx="1"/>
          </p:nvPr>
        </p:nvSpPr>
        <p:spPr>
          <a:xfrm>
            <a:off x="581193" y="2180496"/>
            <a:ext cx="5936838" cy="367830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445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possible, send a copy of healthcare plan including parent contact info with EMS.</a:t>
            </a:r>
          </a:p>
          <a:p>
            <a:pPr marL="457200" marR="0" lvl="0" indent="-4445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Send </a:t>
            </a:r>
            <a:r>
              <a:rPr lang="en-US" sz="3000" dirty="0"/>
              <a:t>any empty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syringes</a:t>
            </a:r>
            <a:r>
              <a:rPr lang="en-US" sz="3000" dirty="0"/>
              <a:t> or 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containers of medication with EMS.</a:t>
            </a:r>
          </a:p>
          <a:p>
            <a:pPr marL="457200" marR="0" lvl="0" indent="-4445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Report events before, during and after seizure medication was administered.</a:t>
            </a:r>
          </a:p>
          <a:p>
            <a:pPr marL="457200" marR="0" lvl="0" indent="-4445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Document events.</a:t>
            </a:r>
          </a:p>
          <a:p>
            <a:pPr marL="0" marR="0" lvl="0" indent="0" algn="l" rtl="0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3" name="Shape 17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18030" y="2316958"/>
            <a:ext cx="5449627" cy="36149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025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794884" y="3046866"/>
            <a:ext cx="10515599" cy="1325562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Thank You for Viewing Seizure Rescue Medication Training PowerPoint and Video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793" y="4789300"/>
            <a:ext cx="1343485" cy="13434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884" y="4661008"/>
            <a:ext cx="3365785" cy="147177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333" y="4789300"/>
            <a:ext cx="3612193" cy="158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48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538385" y="548850"/>
            <a:ext cx="11212380" cy="11121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1" u="none" strike="noStrike" cap="none" dirty="0">
                <a:latin typeface="Calibri"/>
                <a:ea typeface="Calibri"/>
                <a:cs typeface="Calibri"/>
                <a:sym typeface="Calibri"/>
              </a:rPr>
              <a:t>This training is designed to: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idx="1"/>
          </p:nvPr>
        </p:nvSpPr>
        <p:spPr>
          <a:xfrm>
            <a:off x="538385" y="2475850"/>
            <a:ext cx="11029500" cy="35363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225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 consistent, state approved training in the administration of seizure rescue medication in a school setting.</a:t>
            </a:r>
          </a:p>
          <a:p>
            <a:pPr marL="228600" marR="0" lvl="0" indent="-22225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Assist licensed medical professionals in training unlicensed assistive personnel to administer seizure rescue medication to a student at school for whom it has been prescribed.</a:t>
            </a:r>
          </a:p>
          <a:p>
            <a:pPr marL="228600" marR="0" lvl="0" indent="-222250" algn="l" rtl="0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 </a:t>
            </a:r>
            <a:r>
              <a:rPr lang="en-US" sz="31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</a:t>
            </a:r>
            <a:r>
              <a:rPr lang="en-US" sz="3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component of a state approved seizure rescue medication administration training </a:t>
            </a:r>
            <a:r>
              <a:rPr lang="en-US" sz="3100" dirty="0"/>
              <a:t>to</a:t>
            </a:r>
            <a:r>
              <a:rPr lang="en-US" sz="3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be used in conjunction with a school nurse lead competency evaluation.</a:t>
            </a:r>
          </a:p>
        </p:txBody>
      </p:sp>
    </p:spTree>
    <p:extLst>
      <p:ext uri="{BB962C8B-B14F-4D97-AF65-F5344CB8AC3E}">
        <p14:creationId xmlns:p14="http://schemas.microsoft.com/office/powerpoint/2010/main" val="1286173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1543051" y="876300"/>
            <a:ext cx="10515599" cy="926646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1" u="none" strike="noStrike" cap="none" dirty="0">
                <a:latin typeface="Calibri"/>
                <a:ea typeface="Calibri"/>
                <a:cs typeface="Calibri"/>
                <a:sym typeface="Calibri"/>
              </a:rPr>
              <a:t>Seizure: Electrical disturbance in the brain</a:t>
            </a:r>
            <a:r>
              <a:rPr lang="en-US" sz="44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idx="1"/>
          </p:nvPr>
        </p:nvSpPr>
        <p:spPr>
          <a:xfrm>
            <a:off x="285750" y="1825625"/>
            <a:ext cx="7929563" cy="47894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Most seizures stop without intervention and do not cause any injury.</a:t>
            </a:r>
          </a:p>
          <a:p>
            <a:pPr marL="228600" marR="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seizures do not stop on their own and without intervention, can lead to permanent brain damage.</a:t>
            </a:r>
          </a:p>
          <a:p>
            <a:pPr marL="228600" marR="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Treatment may require administration of emergency seizure rescue medication as prescribed by a medical doctor.</a:t>
            </a:r>
          </a:p>
          <a:p>
            <a:pPr marL="228600" marR="0" lvl="0" indent="-228600" algn="l" rtl="0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the case that a student at school needs these medications, certain standards should be followed.</a:t>
            </a:r>
          </a:p>
        </p:txBody>
      </p:sp>
      <p:pic>
        <p:nvPicPr>
          <p:cNvPr id="98" name="Shape 9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05825" y="2362200"/>
            <a:ext cx="3552825" cy="3552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5001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25430" y="592027"/>
            <a:ext cx="11316240" cy="1296793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4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24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The school nurse, school administration and </a:t>
            </a:r>
            <a:r>
              <a:rPr lang="en-US" b="0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parent/s </a:t>
            </a:r>
            <a:r>
              <a:rPr lang="en-US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must have the following in place </a:t>
            </a:r>
            <a:r>
              <a:rPr lang="en-US" b="1" i="1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before</a:t>
            </a:r>
            <a:r>
              <a:rPr lang="en-US" b="1" i="1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i="1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seizure </a:t>
            </a:r>
            <a:r>
              <a:rPr lang="en-US" b="1" i="1" u="none" strike="noStrike" cap="none" dirty="0">
                <a:latin typeface="Calibri"/>
                <a:ea typeface="Calibri"/>
                <a:cs typeface="Calibri"/>
                <a:sym typeface="Calibri"/>
              </a:rPr>
              <a:t>rescue medication can be given in school</a:t>
            </a:r>
            <a:r>
              <a:rPr lang="en-US" b="1" i="1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en-US" sz="288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2880" b="0" i="0" u="none" strike="noStrike" cap="none" dirty="0">
                <a:latin typeface="Calibri"/>
                <a:ea typeface="Calibri"/>
                <a:cs typeface="Calibri"/>
                <a:sym typeface="Calibri"/>
              </a:rPr>
            </a:br>
            <a:endParaRPr lang="en-US" sz="2880" b="0" i="0" u="none" strike="noStrike" cap="none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idx="1"/>
          </p:nvPr>
        </p:nvSpPr>
        <p:spPr>
          <a:xfrm>
            <a:off x="256500" y="2200400"/>
            <a:ext cx="11654100" cy="4671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9200"/>
              <a:buFont typeface="Arial"/>
              <a:buChar char="•"/>
            </a:pPr>
            <a:r>
              <a:rPr lang="en-US" sz="248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District/School Policy</a:t>
            </a:r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9200"/>
              <a:buFont typeface="Arial"/>
              <a:buChar char="•"/>
            </a:pPr>
            <a:r>
              <a:rPr lang="en-US" sz="248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Signed seizure medication management</a:t>
            </a: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8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2480" dirty="0"/>
              <a:t> </a:t>
            </a:r>
            <a:r>
              <a:rPr lang="en-US" sz="248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order (SMMO)</a:t>
            </a:r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9200"/>
              <a:buFont typeface="Arial"/>
              <a:buChar char="•"/>
            </a:pPr>
            <a:r>
              <a:rPr lang="en-US" sz="248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Approved medication</a:t>
            </a:r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9200"/>
              <a:buFont typeface="Arial"/>
              <a:buChar char="•"/>
            </a:pPr>
            <a:r>
              <a:rPr lang="en-US" sz="248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Individualized Healthc</a:t>
            </a:r>
            <a:r>
              <a:rPr lang="en-US" sz="2480" dirty="0"/>
              <a:t>are</a:t>
            </a:r>
            <a:r>
              <a:rPr lang="en-US" sz="248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Plan (IHP)</a:t>
            </a:r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9200"/>
              <a:buFont typeface="Arial"/>
              <a:buChar char="•"/>
            </a:pPr>
            <a:r>
              <a:rPr lang="en-US" sz="248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Locked storage for medication</a:t>
            </a:r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9200"/>
              <a:buFont typeface="Arial"/>
              <a:buChar char="•"/>
            </a:pPr>
            <a:r>
              <a:rPr lang="en-US" sz="248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Volunteer training</a:t>
            </a:r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9200"/>
              <a:buFont typeface="Arial"/>
              <a:buChar char="•"/>
            </a:pPr>
            <a:r>
              <a:rPr lang="en-US" sz="248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Staff trained in rescue </a:t>
            </a:r>
            <a:r>
              <a:rPr lang="en-US" sz="2480" dirty="0" smtClean="0"/>
              <a:t>breathing/CPR</a:t>
            </a:r>
            <a:endParaRPr sz="2480" dirty="0"/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8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15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See UDOH</a:t>
            </a: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015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“Seizure Rescue Medication Guidelines”</a:t>
            </a:r>
          </a:p>
        </p:txBody>
      </p:sp>
      <p:pic>
        <p:nvPicPr>
          <p:cNvPr id="105" name="Shape 10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04792" y="2274274"/>
            <a:ext cx="5805853" cy="38512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6098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idx="1"/>
          </p:nvPr>
        </p:nvSpPr>
        <p:spPr>
          <a:xfrm>
            <a:off x="541200" y="2505075"/>
            <a:ext cx="11650800" cy="40702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1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88950" indent="-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31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Type </a:t>
            </a:r>
            <a:r>
              <a:rPr lang="en-US" sz="3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signs of seizure/s</a:t>
            </a:r>
          </a:p>
          <a:p>
            <a:pPr marL="488950" indent="-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3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Prescribed medication</a:t>
            </a:r>
          </a:p>
          <a:p>
            <a:pPr marL="488950" indent="-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3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Proper dose and route</a:t>
            </a:r>
          </a:p>
          <a:p>
            <a:pPr marL="488950" indent="-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3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to call 911 and parent</a:t>
            </a:r>
          </a:p>
          <a:p>
            <a:pPr marL="488950" indent="-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3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Protocol for AED/CPR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1" name="Shape 1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10253" y="2505075"/>
            <a:ext cx="5434012" cy="407026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845820" y="739503"/>
            <a:ext cx="10398445" cy="129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buClr>
                <a:schemeClr val="dk1"/>
              </a:buClr>
              <a:buSzPct val="25000"/>
            </a:pPr>
            <a:r>
              <a:rPr lang="en-US" sz="2800" b="1" i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This training describes general guidelines</a:t>
            </a:r>
            <a:r>
              <a:rPr lang="en-US" sz="2800" b="1" i="1" dirty="0">
                <a:solidFill>
                  <a:schemeClr val="bg1"/>
                </a:solidFill>
              </a:rPr>
              <a:t>;</a:t>
            </a:r>
            <a:r>
              <a:rPr lang="en-US" sz="2800" b="1" i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1" dirty="0">
                <a:solidFill>
                  <a:schemeClr val="bg1"/>
                </a:solidFill>
              </a:rPr>
              <a:t>the </a:t>
            </a:r>
            <a:r>
              <a:rPr lang="en-US" sz="2800" b="1" i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Individualized Healthcare Plan (IHP)</a:t>
            </a:r>
            <a:r>
              <a:rPr lang="en-US" sz="2800" b="1" i="1" dirty="0">
                <a:solidFill>
                  <a:schemeClr val="bg1"/>
                </a:solidFill>
              </a:rPr>
              <a:t> </a:t>
            </a:r>
            <a:r>
              <a:rPr lang="en-US" sz="2800" b="1" i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and </a:t>
            </a:r>
            <a:r>
              <a:rPr lang="en-US" sz="2800" b="1" i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the school </a:t>
            </a:r>
            <a:r>
              <a:rPr lang="en-US" sz="2800" b="1" i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nurse will describe a student</a:t>
            </a:r>
            <a:r>
              <a:rPr lang="en-US" sz="2800" b="1" i="1" dirty="0">
                <a:solidFill>
                  <a:schemeClr val="bg1"/>
                </a:solidFill>
              </a:rPr>
              <a:t>’s</a:t>
            </a:r>
            <a:r>
              <a:rPr lang="en-US" sz="2800" b="1" i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9317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cap="none" dirty="0">
                <a:latin typeface="Calibri"/>
                <a:ea typeface="Calibri"/>
                <a:cs typeface="Calibri"/>
                <a:sym typeface="Calibri"/>
              </a:rPr>
              <a:t>A student at your school has a seizure disorder and has been prescribed </a:t>
            </a:r>
            <a:r>
              <a:rPr lang="en-US" b="1" i="1" dirty="0" err="1" smtClean="0">
                <a:sym typeface="Calibri"/>
              </a:rPr>
              <a:t>BUCC</a:t>
            </a:r>
            <a:r>
              <a:rPr lang="en-US" b="1" i="1" dirty="0" err="1" smtClean="0"/>
              <a:t>al</a:t>
            </a:r>
            <a:r>
              <a:rPr lang="en-US" b="1" i="1" dirty="0" smtClean="0"/>
              <a:t> </a:t>
            </a:r>
            <a:r>
              <a:rPr lang="en-US" b="1" i="1" dirty="0" smtClean="0"/>
              <a:t>Medication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4870" y="2014367"/>
            <a:ext cx="6920809" cy="1194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lnSpc>
                <a:spcPct val="90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Buccal medication comes either as a dissolvable tablet, or a liquid.</a:t>
            </a:r>
            <a:endParaRPr lang="en-US" sz="32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endParaRPr lang="en-US" dirty="0"/>
          </a:p>
        </p:txBody>
      </p:sp>
      <p:pic>
        <p:nvPicPr>
          <p:cNvPr id="1028" name="Picture 4" descr="Image result for sublingual lorazepa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275" y="3410510"/>
            <a:ext cx="7620580" cy="3020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1175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385776" y="754380"/>
            <a:ext cx="10515600" cy="936306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3400" b="1" i="1" dirty="0"/>
              <a:t>Follow healthcare plan </a:t>
            </a:r>
            <a:r>
              <a:rPr lang="en-US" sz="3400" b="1" i="1" dirty="0" smtClean="0"/>
              <a:t/>
            </a:r>
            <a:br>
              <a:rPr lang="en-US" sz="3400" b="1" i="1" dirty="0" smtClean="0"/>
            </a:br>
            <a:r>
              <a:rPr lang="en-US" sz="3400" b="1" i="1" dirty="0" smtClean="0"/>
              <a:t>a</a:t>
            </a:r>
            <a:r>
              <a:rPr lang="en-US" sz="3400" b="1" i="1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t </a:t>
            </a:r>
            <a:r>
              <a:rPr lang="en-US" sz="3400" b="1" i="1" u="none" strike="noStrike" cap="none" dirty="0">
                <a:latin typeface="Calibri"/>
                <a:ea typeface="Calibri"/>
                <a:cs typeface="Calibri"/>
                <a:sym typeface="Calibri"/>
              </a:rPr>
              <a:t>onset of seizure symptoms: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idx="1"/>
          </p:nvPr>
        </p:nvSpPr>
        <p:spPr>
          <a:xfrm>
            <a:off x="385776" y="2491740"/>
            <a:ext cx="7497000" cy="41518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dirty="0">
                <a:latin typeface="Calibri" panose="020F0502020204030204" pitchFamily="34" charset="0"/>
              </a:rPr>
              <a:t>T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im</a:t>
            </a:r>
            <a:r>
              <a:rPr lang="en-US" sz="2800" dirty="0">
                <a:latin typeface="Calibri" panose="020F0502020204030204" pitchFamily="34" charset="0"/>
              </a:rPr>
              <a:t>e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 length of seizure. 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Follow </a:t>
            </a:r>
            <a:r>
              <a:rPr lang="en-US" sz="2800" dirty="0">
                <a:latin typeface="Calibri" panose="020F0502020204030204" pitchFamily="34" charset="0"/>
              </a:rPr>
              <a:t>s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eizure </a:t>
            </a:r>
            <a:r>
              <a:rPr lang="en-US" sz="2800" dirty="0">
                <a:latin typeface="Calibri" panose="020F0502020204030204" pitchFamily="34" charset="0"/>
              </a:rPr>
              <a:t>f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irst </a:t>
            </a:r>
            <a:r>
              <a:rPr lang="en-US" sz="2800" dirty="0">
                <a:latin typeface="Calibri" panose="020F0502020204030204" pitchFamily="34" charset="0"/>
              </a:rPr>
              <a:t>a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id.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Act </a:t>
            </a:r>
            <a:r>
              <a:rPr lang="en-US" sz="2800" dirty="0">
                <a:latin typeface="Calibri" panose="020F0502020204030204" pitchFamily="34" charset="0"/>
              </a:rPr>
              <a:t>c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alm.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Respect student</a:t>
            </a:r>
            <a:r>
              <a:rPr lang="en-US" sz="2800" dirty="0">
                <a:latin typeface="Calibri" panose="020F0502020204030204" pitchFamily="34" charset="0"/>
              </a:rPr>
              <a:t>’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s privacy.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If seizure ceases before allotted time to give medication,</a:t>
            </a:r>
            <a:r>
              <a:rPr lang="en-US" sz="2800" dirty="0">
                <a:latin typeface="Calibri" panose="020F0502020204030204" pitchFamily="34" charset="0"/>
              </a:rPr>
              <a:t> a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llow student to recover, and notify parent.</a:t>
            </a:r>
          </a:p>
        </p:txBody>
      </p:sp>
      <p:pic>
        <p:nvPicPr>
          <p:cNvPr id="126" name="Shape 1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63935" y="1690686"/>
            <a:ext cx="3104679" cy="48101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6697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0" y="696686"/>
            <a:ext cx="11555730" cy="1128939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9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9" b="1" i="1" u="none" strike="noStrike" cap="none" dirty="0">
                <a:latin typeface="Calibri"/>
                <a:ea typeface="Calibri"/>
                <a:cs typeface="Calibri"/>
                <a:sym typeface="Calibri"/>
              </a:rPr>
              <a:t>If student meets requirements for 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9" b="1" i="1" u="none" strike="noStrike" cap="none" dirty="0">
                <a:latin typeface="Calibri"/>
                <a:ea typeface="Calibri"/>
                <a:cs typeface="Calibri"/>
                <a:sym typeface="Calibri"/>
              </a:rPr>
              <a:t>administration of seizure rescue medication</a:t>
            </a:r>
            <a:br>
              <a:rPr lang="en-US" sz="3959" b="1" i="1" u="none" strike="noStrike" cap="none" dirty="0">
                <a:latin typeface="Calibri"/>
                <a:ea typeface="Calibri"/>
                <a:cs typeface="Calibri"/>
                <a:sym typeface="Calibri"/>
              </a:rPr>
            </a:br>
            <a:endParaRPr lang="en-US" sz="3959" b="1" i="1" u="none" strike="noStrike" cap="none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idx="1"/>
          </p:nvPr>
        </p:nvSpPr>
        <p:spPr>
          <a:xfrm>
            <a:off x="273600" y="2354579"/>
            <a:ext cx="6502200" cy="42749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Follow IHP by</a:t>
            </a:r>
            <a:r>
              <a:rPr lang="en-US" sz="4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Retrieving appropriate medication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dirty="0"/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Check that it is for the right student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dirty="0"/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Check that it is the right time to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give medication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000" dirty="0"/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 someone call 911 and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parents</a:t>
            </a:r>
          </a:p>
        </p:txBody>
      </p:sp>
      <p:pic>
        <p:nvPicPr>
          <p:cNvPr id="132" name="Shape 1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86475" y="2520985"/>
            <a:ext cx="5972175" cy="37226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0007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905329" y="766535"/>
            <a:ext cx="10521461" cy="88537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sz="44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Administration </a:t>
            </a:r>
            <a:r>
              <a:rPr lang="en-US" sz="4400" b="0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of </a:t>
            </a:r>
            <a:r>
              <a:rPr lang="en-US" sz="4400" b="1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Buccal </a:t>
            </a:r>
            <a:r>
              <a:rPr lang="en-US" sz="4400" cap="none" dirty="0">
                <a:latin typeface="Calibri"/>
                <a:ea typeface="Calibri"/>
                <a:cs typeface="Calibri"/>
                <a:sym typeface="Calibri"/>
              </a:rPr>
              <a:t>Tablet </a:t>
            </a:r>
            <a:r>
              <a:rPr lang="en-US" sz="4400" b="1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Medication</a:t>
            </a:r>
            <a:endParaRPr lang="en-US" sz="4400" b="1" i="0" u="none" strike="noStrike" cap="none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Shape 140"/>
          <p:cNvSpPr txBox="1">
            <a:spLocks noGrp="1"/>
          </p:cNvSpPr>
          <p:nvPr>
            <p:ph idx="1"/>
          </p:nvPr>
        </p:nvSpPr>
        <p:spPr>
          <a:xfrm>
            <a:off x="311385" y="2667000"/>
            <a:ext cx="6839700" cy="3352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31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Put on gloves.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000" dirty="0"/>
          </a:p>
          <a:p>
            <a: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Remove 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medication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storage area.</a:t>
            </a:r>
            <a:endParaRPr lang="en-US"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+mj-lt"/>
              <a:buAutoNum type="arabicPeriod"/>
            </a:pPr>
            <a:endParaRPr sz="700" dirty="0"/>
          </a:p>
          <a:p>
            <a: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Place child in the recovery position.</a:t>
            </a:r>
            <a:endParaRPr lang="en-US"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3200" dirty="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Shape 15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05599" y="4309404"/>
            <a:ext cx="4511039" cy="25485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Image result for sublingual lorazepa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900" y="2034744"/>
            <a:ext cx="3791100" cy="2274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Words>585</Words>
  <Application>Microsoft Office PowerPoint</Application>
  <PresentationFormat>Widescreen</PresentationFormat>
  <Paragraphs>90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Gill Sans MT</vt:lpstr>
      <vt:lpstr>Wingdings</vt:lpstr>
      <vt:lpstr>Wingdings 2</vt:lpstr>
      <vt:lpstr>Dividend</vt:lpstr>
      <vt:lpstr>Training for School Personnel in Administration of  Seizure Rescue Medication: Buccal Administration</vt:lpstr>
      <vt:lpstr>This training is designed to:</vt:lpstr>
      <vt:lpstr>Seizure: Electrical disturbance in the brain.</vt:lpstr>
      <vt:lpstr> The school nurse, school administration and parent/s must have the following in place before seizure rescue medication can be given in school. </vt:lpstr>
      <vt:lpstr>PowerPoint Presentation</vt:lpstr>
      <vt:lpstr>A student at your school has a seizure disorder and has been prescribed BUCCal Medication</vt:lpstr>
      <vt:lpstr>Follow healthcare plan  at onset of seizure symptoms:</vt:lpstr>
      <vt:lpstr> If student meets requirements for  administration of seizure rescue medication </vt:lpstr>
      <vt:lpstr>Administration of Buccal Tablet Medication</vt:lpstr>
      <vt:lpstr>Administration of Buccal Tablet Medication (continued)</vt:lpstr>
      <vt:lpstr> After administration of any seizure rescue medication and while waiting for EMS: </vt:lpstr>
      <vt:lpstr>If Breathing Doesn’t Resume After Seizure</vt:lpstr>
      <vt:lpstr>When EMS arrives</vt:lpstr>
      <vt:lpstr>Thank You for Viewing Seizure Rescue Medication Training PowerPoint and Video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of School Personnel in Administration of  Seizure Rescue Medication:  Intra-Nasal Midazolam</dc:title>
  <dc:creator>BettySue Hinkson</dc:creator>
  <cp:lastModifiedBy>BettySue Hinkson</cp:lastModifiedBy>
  <cp:revision>26</cp:revision>
  <dcterms:modified xsi:type="dcterms:W3CDTF">2017-09-13T19:07:33Z</dcterms:modified>
</cp:coreProperties>
</file>